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embeddedFontLst>
    <p:embeddedFont>
      <p:font typeface="Ubuntu Light"/>
      <p:regular r:id="rId15"/>
      <p:bold r:id="rId16"/>
      <p:italic r:id="rId17"/>
      <p:boldItalic r:id="rId18"/>
    </p:embeddedFont>
    <p:embeddedFont>
      <p:font typeface="Cabin SemiBold"/>
      <p:regular r:id="rId19"/>
      <p:bold r:id="rId20"/>
      <p:italic r:id="rId21"/>
      <p:boldItalic r:id="rId22"/>
    </p:embeddedFont>
    <p:embeddedFont>
      <p:font typeface="Arimo SemiBold"/>
      <p:regular r:id="rId23"/>
      <p:bold r:id="rId24"/>
      <p:italic r:id="rId25"/>
      <p:boldItalic r:id="rId26"/>
    </p:embeddedFont>
    <p:embeddedFont>
      <p:font typeface="Inconsolata"/>
      <p:regular r:id="rId27"/>
      <p:bold r:id="rId28"/>
    </p:embeddedFont>
    <p:embeddedFont>
      <p:font typeface="Cabin"/>
      <p:regular r:id="rId29"/>
      <p:bold r:id="rId30"/>
      <p:italic r:id="rId31"/>
      <p:boldItalic r:id="rId32"/>
    </p:embeddedFont>
    <p:embeddedFont>
      <p:font typeface="Open Sans SemiBold"/>
      <p:regular r:id="rId33"/>
      <p:bold r:id="rId34"/>
      <p:italic r:id="rId35"/>
      <p:boldItalic r:id="rId36"/>
    </p:embeddedFont>
    <p:embeddedFont>
      <p:font typeface="Cabin Medium"/>
      <p:regular r:id="rId37"/>
      <p:bold r:id="rId38"/>
      <p:italic r:id="rId39"/>
      <p:boldItalic r:id="rId40"/>
    </p:embeddedFont>
    <p:embeddedFont>
      <p:font typeface="Open Sans Light"/>
      <p:regular r:id="rId41"/>
      <p:bold r:id="rId42"/>
      <p:italic r:id="rId43"/>
      <p:boldItalic r:id="rId44"/>
    </p:embeddedFont>
    <p:embeddedFont>
      <p:font typeface="Karla"/>
      <p:regular r:id="rId45"/>
      <p:bold r:id="rId46"/>
      <p:italic r:id="rId47"/>
      <p:boldItalic r:id="rId48"/>
    </p:embeddedFont>
    <p:embeddedFont>
      <p:font typeface="Open Sans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abinMedium-boldItalic.fntdata"/><Relationship Id="rId42" Type="http://schemas.openxmlformats.org/officeDocument/2006/relationships/font" Target="fonts/OpenSansLight-bold.fntdata"/><Relationship Id="rId41" Type="http://schemas.openxmlformats.org/officeDocument/2006/relationships/font" Target="fonts/OpenSansLight-regular.fntdata"/><Relationship Id="rId44" Type="http://schemas.openxmlformats.org/officeDocument/2006/relationships/font" Target="fonts/OpenSansLight-boldItalic.fntdata"/><Relationship Id="rId43" Type="http://schemas.openxmlformats.org/officeDocument/2006/relationships/font" Target="fonts/OpenSansLight-italic.fntdata"/><Relationship Id="rId46" Type="http://schemas.openxmlformats.org/officeDocument/2006/relationships/font" Target="fonts/Karla-bold.fntdata"/><Relationship Id="rId45" Type="http://schemas.openxmlformats.org/officeDocument/2006/relationships/font" Target="fonts/Karla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Karla-boldItalic.fntdata"/><Relationship Id="rId47" Type="http://schemas.openxmlformats.org/officeDocument/2006/relationships/font" Target="fonts/Karla-italic.fntdata"/><Relationship Id="rId49" Type="http://schemas.openxmlformats.org/officeDocument/2006/relationships/font" Target="fonts/OpenSans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abin-italic.fntdata"/><Relationship Id="rId30" Type="http://schemas.openxmlformats.org/officeDocument/2006/relationships/font" Target="fonts/Cabin-bold.fntdata"/><Relationship Id="rId33" Type="http://schemas.openxmlformats.org/officeDocument/2006/relationships/font" Target="fonts/OpenSansSemiBold-regular.fntdata"/><Relationship Id="rId32" Type="http://schemas.openxmlformats.org/officeDocument/2006/relationships/font" Target="fonts/Cabin-boldItalic.fntdata"/><Relationship Id="rId35" Type="http://schemas.openxmlformats.org/officeDocument/2006/relationships/font" Target="fonts/OpenSansSemiBold-italic.fntdata"/><Relationship Id="rId34" Type="http://schemas.openxmlformats.org/officeDocument/2006/relationships/font" Target="fonts/OpenSansSemiBold-bold.fntdata"/><Relationship Id="rId37" Type="http://schemas.openxmlformats.org/officeDocument/2006/relationships/font" Target="fonts/CabinMedium-regular.fntdata"/><Relationship Id="rId36" Type="http://schemas.openxmlformats.org/officeDocument/2006/relationships/font" Target="fonts/OpenSansSemiBold-boldItalic.fntdata"/><Relationship Id="rId39" Type="http://schemas.openxmlformats.org/officeDocument/2006/relationships/font" Target="fonts/CabinMedium-italic.fntdata"/><Relationship Id="rId38" Type="http://schemas.openxmlformats.org/officeDocument/2006/relationships/font" Target="fonts/CabinMedium-bold.fntdata"/><Relationship Id="rId20" Type="http://schemas.openxmlformats.org/officeDocument/2006/relationships/font" Target="fonts/CabinSemiBold-bold.fntdata"/><Relationship Id="rId22" Type="http://schemas.openxmlformats.org/officeDocument/2006/relationships/font" Target="fonts/CabinSemiBold-boldItalic.fntdata"/><Relationship Id="rId21" Type="http://schemas.openxmlformats.org/officeDocument/2006/relationships/font" Target="fonts/CabinSemiBold-italic.fntdata"/><Relationship Id="rId24" Type="http://schemas.openxmlformats.org/officeDocument/2006/relationships/font" Target="fonts/ArimoSemiBold-bold.fntdata"/><Relationship Id="rId23" Type="http://schemas.openxmlformats.org/officeDocument/2006/relationships/font" Target="fonts/ArimoSemiBold-regular.fntdata"/><Relationship Id="rId26" Type="http://schemas.openxmlformats.org/officeDocument/2006/relationships/font" Target="fonts/ArimoSemiBold-boldItalic.fntdata"/><Relationship Id="rId25" Type="http://schemas.openxmlformats.org/officeDocument/2006/relationships/font" Target="fonts/ArimoSemiBold-italic.fntdata"/><Relationship Id="rId28" Type="http://schemas.openxmlformats.org/officeDocument/2006/relationships/font" Target="fonts/Inconsolata-bold.fntdata"/><Relationship Id="rId27" Type="http://schemas.openxmlformats.org/officeDocument/2006/relationships/font" Target="fonts/Inconsolata-regular.fntdata"/><Relationship Id="rId29" Type="http://schemas.openxmlformats.org/officeDocument/2006/relationships/font" Target="fonts/Cabin-regular.fntdata"/><Relationship Id="rId51" Type="http://schemas.openxmlformats.org/officeDocument/2006/relationships/font" Target="fonts/OpenSans-italic.fntdata"/><Relationship Id="rId50" Type="http://schemas.openxmlformats.org/officeDocument/2006/relationships/font" Target="fonts/OpenSans-bold.fntdata"/><Relationship Id="rId52" Type="http://schemas.openxmlformats.org/officeDocument/2006/relationships/font" Target="fonts/OpenSans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font" Target="fonts/UbuntuLight-regular.fntdata"/><Relationship Id="rId14" Type="http://schemas.openxmlformats.org/officeDocument/2006/relationships/slide" Target="slides/slide10.xml"/><Relationship Id="rId17" Type="http://schemas.openxmlformats.org/officeDocument/2006/relationships/font" Target="fonts/UbuntuLight-italic.fntdata"/><Relationship Id="rId16" Type="http://schemas.openxmlformats.org/officeDocument/2006/relationships/font" Target="fonts/UbuntuLight-bold.fntdata"/><Relationship Id="rId19" Type="http://schemas.openxmlformats.org/officeDocument/2006/relationships/font" Target="fonts/CabinSemiBold-regular.fntdata"/><Relationship Id="rId18" Type="http://schemas.openxmlformats.org/officeDocument/2006/relationships/font" Target="fonts/UbuntuLigh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e96bef258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e96bef258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0fb9ae3766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0fb9ae3766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1a13a0ba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a1a13a0b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0fb9ae376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0fb9ae376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a1a13a0ba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a1a13a0ba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1a13a0ba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1a13a0ba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a1a13a0ba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a1a13a0ba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0fb9ae3766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0fb9ae3766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0fb9ae3766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0fb9ae3766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slide" type="obj">
  <p:cSld name="OBJECT">
    <p:bg>
      <p:bgPr>
        <a:solidFill>
          <a:srgbClr val="F9920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/>
          <p:nvPr>
            <p:ph type="title"/>
          </p:nvPr>
        </p:nvSpPr>
        <p:spPr>
          <a:xfrm>
            <a:off x="628650" y="613960"/>
            <a:ext cx="78867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96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628650" y="1621825"/>
            <a:ext cx="71562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6986201" y="471165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>
            <a:lvl1pPr indent="0" lvl="0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1pPr>
            <a:lvl2pPr indent="0" lvl="1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2pPr>
            <a:lvl3pPr indent="0" lvl="2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3pPr>
            <a:lvl4pPr indent="0" lvl="3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4pPr>
            <a:lvl5pPr indent="0" lvl="4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5pPr>
            <a:lvl6pPr indent="0" lvl="5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6pPr>
            <a:lvl7pPr indent="0" lvl="6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7pPr>
            <a:lvl8pPr indent="0" lvl="7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8pPr>
            <a:lvl9pPr indent="0" lvl="8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pubquizsverige.se/quizfragor/" TargetMode="External"/><Relationship Id="rId4" Type="http://schemas.openxmlformats.org/officeDocument/2006/relationships/image" Target="../media/image7.jp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pubquizsverige.se/quizfragor/" TargetMode="External"/><Relationship Id="rId4" Type="http://schemas.openxmlformats.org/officeDocument/2006/relationships/image" Target="../media/image7.jp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pubquizsverige.se/quizfragor/flervalsfragor/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pubquizsverige.se/quizfragor/flervalsfragor/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pubquizsverige.se/quizfragor/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7.jpg"/><Relationship Id="rId6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Ajhk3CuJXnVt7zBGtcrrIyw_BdpbmPn3/view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instagram.com/pubquiz.sverige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pubquizsverige.se/vad-ar-ett-pubquiz/" TargetMode="External"/><Relationship Id="rId4" Type="http://schemas.openxmlformats.org/officeDocument/2006/relationships/hyperlink" Target="https://pubquizsverige.se/skapa-ett-pubquiz/" TargetMode="External"/><Relationship Id="rId9" Type="http://schemas.openxmlformats.org/officeDocument/2006/relationships/image" Target="../media/image1.png"/><Relationship Id="rId5" Type="http://schemas.openxmlformats.org/officeDocument/2006/relationships/hyperlink" Target="https://pubquizsverige.se/organisera-ett-pubquiz/" TargetMode="External"/><Relationship Id="rId6" Type="http://schemas.openxmlformats.org/officeDocument/2006/relationships/hyperlink" Target="https://pubquizsverige.se/pubquiz-omgangar/" TargetMode="External"/><Relationship Id="rId7" Type="http://schemas.openxmlformats.org/officeDocument/2006/relationships/hyperlink" Target="https://pubquizsverige.se/quiz-svarsformular/" TargetMode="External"/><Relationship Id="rId8" Type="http://schemas.openxmlformats.org/officeDocument/2006/relationships/hyperlink" Target="https://pubquizsverige.se/pubquiz-poangformula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b="15966" l="9918" r="0" t="0"/>
          <a:stretch/>
        </p:blipFill>
        <p:spPr>
          <a:xfrm flipH="1">
            <a:off x="0" y="0"/>
            <a:ext cx="9201600" cy="57270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285750" rotWithShape="0" algn="bl" dir="9660000" dist="76200">
              <a:srgbClr val="000000">
                <a:alpha val="47000"/>
              </a:srgbClr>
            </a:outerShdw>
          </a:effectLst>
        </p:spPr>
      </p:pic>
      <p:sp>
        <p:nvSpPr>
          <p:cNvPr id="60" name="Google Shape;60;p14"/>
          <p:cNvSpPr txBox="1"/>
          <p:nvPr>
            <p:ph type="ctrTitle"/>
          </p:nvPr>
        </p:nvSpPr>
        <p:spPr>
          <a:xfrm>
            <a:off x="-37425" y="1956325"/>
            <a:ext cx="35001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2300">
                <a:solidFill>
                  <a:schemeClr val="lt1"/>
                </a:solidFill>
                <a:latin typeface="Ubuntu Light"/>
                <a:ea typeface="Ubuntu Light"/>
                <a:cs typeface="Ubuntu Light"/>
                <a:sym typeface="Ubuntu Light"/>
              </a:rPr>
              <a:t>{Här kan du ge en kort beskrivning av ditt PubQuiz.}</a:t>
            </a:r>
            <a:endParaRPr sz="2300">
              <a:solidFill>
                <a:schemeClr val="lt1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61" name="Google Shape;61;p14"/>
          <p:cNvSpPr txBox="1"/>
          <p:nvPr>
            <p:ph type="ctrTitle"/>
          </p:nvPr>
        </p:nvSpPr>
        <p:spPr>
          <a:xfrm>
            <a:off x="0" y="1423525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{DATUM}</a:t>
            </a:r>
            <a:endParaRPr sz="1679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62" name="Google Shape;62;p14"/>
          <p:cNvSpPr txBox="1"/>
          <p:nvPr>
            <p:ph type="ctrTitle"/>
          </p:nvPr>
        </p:nvSpPr>
        <p:spPr>
          <a:xfrm>
            <a:off x="0" y="551000"/>
            <a:ext cx="9144000" cy="1003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4000">
                <a:solidFill>
                  <a:schemeClr val="lt1"/>
                </a:solidFill>
                <a:latin typeface="Cabin Medium"/>
                <a:ea typeface="Cabin Medium"/>
                <a:cs typeface="Cabin Medium"/>
                <a:sym typeface="Cabin Medium"/>
              </a:rPr>
              <a:t>{PUBQUIZTITEL}</a:t>
            </a:r>
            <a:endParaRPr sz="4000">
              <a:solidFill>
                <a:schemeClr val="lt1"/>
              </a:solidFill>
              <a:latin typeface="Cabin Medium"/>
              <a:ea typeface="Cabin Medium"/>
              <a:cs typeface="Cabin Medium"/>
              <a:sym typeface="Cabin Medium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-99775" y="4718075"/>
            <a:ext cx="629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Ge ditt PubQuiz ett namn, datum och en beskrivning. Hitta en matchande bild.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-37425" y="4227475"/>
            <a:ext cx="466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1200">
                <a:solidFill>
                  <a:srgbClr val="000000"/>
                </a:solidFill>
                <a:highlight>
                  <a:srgbClr val="FFFF00"/>
                </a:highlight>
              </a:rPr>
              <a:t>Gör en kopia av den här presentationen för att redigera den</a:t>
            </a:r>
            <a:endParaRPr i="1" sz="12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FECC0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Cabin SemiBold"/>
                <a:ea typeface="Cabin SemiBold"/>
                <a:cs typeface="Cabin SemiBold"/>
                <a:sym typeface="Cabin SemiBold"/>
              </a:rPr>
              <a:t>OMGÅNG {X}: {ÖPPEN FRÅGA}</a:t>
            </a:r>
            <a:endParaRPr sz="3200">
              <a:solidFill>
                <a:schemeClr val="lt1"/>
              </a:solidFill>
              <a:latin typeface="Cabin SemiBold"/>
              <a:ea typeface="Cabin SemiBold"/>
              <a:cs typeface="Cabin SemiBold"/>
              <a:sym typeface="Cabin SemiBold"/>
            </a:endParaRPr>
          </a:p>
        </p:txBody>
      </p:sp>
      <p:sp>
        <p:nvSpPr>
          <p:cNvPr id="71" name="Google Shape;71;p15"/>
          <p:cNvSpPr txBox="1"/>
          <p:nvPr>
            <p:ph type="ctrTitle"/>
          </p:nvPr>
        </p:nvSpPr>
        <p:spPr>
          <a:xfrm>
            <a:off x="0" y="1247000"/>
            <a:ext cx="5076300" cy="26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Ställ din öppna fråga här. Se till att den är lättläst för deltagarna och tydligt formulerad. I vår </a:t>
            </a:r>
            <a:r>
              <a:rPr lang="nl" sz="2300" u="sng">
                <a:solidFill>
                  <a:schemeClr val="hlink"/>
                </a:solidFill>
                <a:latin typeface="Ubuntu Light"/>
                <a:ea typeface="Ubuntu Light"/>
                <a:cs typeface="Ubuntu Light"/>
                <a:sym typeface="Ubuntu Light"/>
                <a:hlinkClick r:id="rId3"/>
              </a:rPr>
              <a:t>frågesektion</a:t>
            </a: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 hittar du hundratals öppna frågor som inspiration.</a:t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72" name="Google Shape;72;p15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highlight>
                  <a:srgbClr val="FECC02"/>
                </a:highlight>
                <a:latin typeface="Arimo SemiBold"/>
                <a:ea typeface="Arimo SemiBold"/>
                <a:cs typeface="Arimo SemiBold"/>
                <a:sym typeface="Arimo SemiBold"/>
              </a:rPr>
              <a:t>FRÅGA 1</a:t>
            </a:r>
            <a:endParaRPr sz="1679">
              <a:highlight>
                <a:srgbClr val="FECC02"/>
              </a:highlight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 rotWithShape="1">
          <a:blip r:embed="rId4">
            <a:alphaModFix/>
          </a:blip>
          <a:srcRect b="24969" l="37492" r="26643" t="17456"/>
          <a:stretch/>
        </p:blipFill>
        <p:spPr>
          <a:xfrm>
            <a:off x="5773625" y="928075"/>
            <a:ext cx="3184800" cy="34113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" name="Google Shape;74;p15"/>
          <p:cNvSpPr txBox="1"/>
          <p:nvPr/>
        </p:nvSpPr>
        <p:spPr>
          <a:xfrm>
            <a:off x="0" y="4681800"/>
            <a:ext cx="629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Passar för en omgång med öppna frågor. Kopiera sliden för varje fråga i omgången. Hitta en matchande bild.  Fyll i frågan och svaren. Justera numret på frågan.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FECC0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Cabin"/>
                <a:ea typeface="Cabin"/>
                <a:cs typeface="Cabin"/>
                <a:sym typeface="Cabin"/>
              </a:rPr>
              <a:t>OMGÅNG {X}: {ÖPPEN FRÅGA}</a:t>
            </a:r>
            <a:endParaRPr sz="3200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1" name="Google Shape;81;p16"/>
          <p:cNvSpPr txBox="1"/>
          <p:nvPr>
            <p:ph type="ctrTitle"/>
          </p:nvPr>
        </p:nvSpPr>
        <p:spPr>
          <a:xfrm>
            <a:off x="4186525" y="1667025"/>
            <a:ext cx="46281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Ställ din öppna fråga här. Se till att den är lättläst för deltagarna och tydligt formulerad. I vår </a:t>
            </a:r>
            <a:r>
              <a:rPr lang="nl" sz="2300" u="sng">
                <a:solidFill>
                  <a:schemeClr val="hlink"/>
                </a:solidFill>
                <a:latin typeface="Ubuntu Light"/>
                <a:ea typeface="Ubuntu Light"/>
                <a:cs typeface="Ubuntu Light"/>
                <a:sym typeface="Ubuntu Light"/>
                <a:hlinkClick r:id="rId3"/>
              </a:rPr>
              <a:t>frågesektion</a:t>
            </a: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 hittar du hundratals öppna frågor som inspiration.</a:t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82" name="Google Shape;82;p16"/>
          <p:cNvSpPr txBox="1"/>
          <p:nvPr>
            <p:ph type="ctrTitle"/>
          </p:nvPr>
        </p:nvSpPr>
        <p:spPr>
          <a:xfrm>
            <a:off x="4186525" y="1205300"/>
            <a:ext cx="85812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" sz="1679">
                <a:highlight>
                  <a:srgbClr val="FECC02"/>
                </a:highlight>
                <a:latin typeface="Arimo SemiBold"/>
                <a:ea typeface="Arimo SemiBold"/>
                <a:cs typeface="Arimo SemiBold"/>
                <a:sym typeface="Arimo SemiBold"/>
              </a:rPr>
              <a:t>FRÅGA 1</a:t>
            </a:r>
            <a:endParaRPr sz="1679">
              <a:highlight>
                <a:srgbClr val="FECC02"/>
              </a:highlight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4">
            <a:alphaModFix/>
          </a:blip>
          <a:srcRect b="0" l="21226" r="14646" t="0"/>
          <a:stretch/>
        </p:blipFill>
        <p:spPr>
          <a:xfrm flipH="1">
            <a:off x="0" y="777700"/>
            <a:ext cx="4125475" cy="429215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42875" rotWithShape="0" algn="bl" dir="8460000" dist="76200">
              <a:srgbClr val="000000">
                <a:alpha val="47000"/>
              </a:srgbClr>
            </a:outerShdw>
          </a:effectLst>
        </p:spPr>
      </p:pic>
      <p:sp>
        <p:nvSpPr>
          <p:cNvPr id="84" name="Google Shape;84;p16"/>
          <p:cNvSpPr txBox="1"/>
          <p:nvPr/>
        </p:nvSpPr>
        <p:spPr>
          <a:xfrm>
            <a:off x="4334075" y="4368350"/>
            <a:ext cx="4480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Passar för en omgång med öppna frågor. Kopiera sliden för varje fråga i omgången. Hitta en matchande bild.  Fyll i frågan och svaren. Justera numret på frågan.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432400" y="10223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2075200" y="1269062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3691200" y="1056637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5332375" y="12690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6950000" y="1188175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447550" y="27927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2079738" y="30444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3711950" y="28027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5355913" y="3124425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6976338" y="301780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" name="Google Shape;100;p17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FECC0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Cabin SemiBold"/>
                <a:ea typeface="Cabin SemiBold"/>
                <a:cs typeface="Cabin SemiBold"/>
                <a:sym typeface="Cabin SemiBold"/>
              </a:rPr>
              <a:t>OMGÅNG</a:t>
            </a:r>
            <a:r>
              <a:rPr lang="nl" sz="3200">
                <a:solidFill>
                  <a:schemeClr val="lt1"/>
                </a:solidFill>
                <a:latin typeface="Cabin SemiBold"/>
                <a:ea typeface="Cabin SemiBold"/>
                <a:cs typeface="Cabin SemiBold"/>
                <a:sym typeface="Cabin SemiBold"/>
              </a:rPr>
              <a:t> {X}: {</a:t>
            </a:r>
            <a:r>
              <a:rPr lang="nl" sz="3200">
                <a:solidFill>
                  <a:schemeClr val="lt1"/>
                </a:solidFill>
                <a:latin typeface="Cabin SemiBold"/>
                <a:ea typeface="Cabin SemiBold"/>
                <a:cs typeface="Cabin SemiBold"/>
                <a:sym typeface="Cabin SemiBold"/>
              </a:rPr>
              <a:t>VEM ÄR DET?}</a:t>
            </a:r>
            <a:endParaRPr sz="3200">
              <a:solidFill>
                <a:schemeClr val="lt1"/>
              </a:solidFill>
              <a:latin typeface="Cabin SemiBold"/>
              <a:ea typeface="Cabin SemiBold"/>
              <a:cs typeface="Cabin SemiBold"/>
              <a:sym typeface="Cabin SemiBold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131475" y="4681800"/>
            <a:ext cx="51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Lägg till bilder, t.ex. på svenska kändisar, seriefigurer eller musiker. Högerklicka på bilden &gt; Ersätt bild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538650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108" name="Google Shape;108;p18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FECC0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Cabin SemiBold"/>
                <a:ea typeface="Cabin SemiBold"/>
                <a:cs typeface="Cabin SemiBold"/>
                <a:sym typeface="Cabin SemiBold"/>
              </a:rPr>
              <a:t>OMGÅNG {X}: {BILDER}</a:t>
            </a:r>
            <a:endParaRPr sz="3200">
              <a:solidFill>
                <a:schemeClr val="lt1"/>
              </a:solidFill>
              <a:latin typeface="Cabin SemiBold"/>
              <a:ea typeface="Cabin SemiBold"/>
              <a:cs typeface="Cabin SemiBold"/>
              <a:sym typeface="Cabin SemiBold"/>
            </a:endParaRPr>
          </a:p>
        </p:txBody>
      </p:sp>
      <p:pic>
        <p:nvPicPr>
          <p:cNvPr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2114925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3691200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5267475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6843750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538650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2114925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3691200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5267475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6843750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118" name="Google Shape;118;p18"/>
          <p:cNvSpPr txBox="1"/>
          <p:nvPr/>
        </p:nvSpPr>
        <p:spPr>
          <a:xfrm>
            <a:off x="131475" y="4681800"/>
            <a:ext cx="51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Lägg till bilder, t.ex. på svenska kändisar, seriefigurer eller musiker. Högerklicka på bilden &gt; Ersätt bild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FECC0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Cabin SemiBold"/>
                <a:ea typeface="Cabin SemiBold"/>
                <a:cs typeface="Cabin SemiBold"/>
                <a:sym typeface="Cabin SemiBold"/>
              </a:rPr>
              <a:t>OMGÅNG {X}: {FLERVALSFRÅGA}</a:t>
            </a:r>
            <a:endParaRPr sz="3200">
              <a:solidFill>
                <a:schemeClr val="lt1"/>
              </a:solidFill>
              <a:latin typeface="Cabin SemiBold"/>
              <a:ea typeface="Cabin SemiBold"/>
              <a:cs typeface="Cabin SemiBold"/>
              <a:sym typeface="Cabin SemiBold"/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0" y="2375300"/>
            <a:ext cx="7072500" cy="420900"/>
          </a:xfrm>
          <a:prstGeom prst="homePlate">
            <a:avLst>
              <a:gd fmla="val 50000" name="adj"/>
            </a:avLst>
          </a:prstGeom>
          <a:solidFill>
            <a:srgbClr val="006AA7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A. Svar A</a:t>
            </a:r>
            <a:endParaRPr sz="22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0" y="2942325"/>
            <a:ext cx="6542100" cy="420900"/>
          </a:xfrm>
          <a:prstGeom prst="homePlate">
            <a:avLst>
              <a:gd fmla="val 50000" name="adj"/>
            </a:avLst>
          </a:prstGeom>
          <a:solidFill>
            <a:srgbClr val="006A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</a:t>
            </a: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Svar B</a:t>
            </a:r>
            <a:endParaRPr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0" y="3509325"/>
            <a:ext cx="6011700" cy="420900"/>
          </a:xfrm>
          <a:prstGeom prst="homePlate">
            <a:avLst>
              <a:gd fmla="val 50000" name="adj"/>
            </a:avLst>
          </a:prstGeom>
          <a:solidFill>
            <a:srgbClr val="006A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</a:t>
            </a: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Svar C</a:t>
            </a:r>
            <a:endParaRPr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0" y="4076350"/>
            <a:ext cx="5481300" cy="420900"/>
          </a:xfrm>
          <a:prstGeom prst="homePlate">
            <a:avLst>
              <a:gd fmla="val 50000" name="adj"/>
            </a:avLst>
          </a:prstGeom>
          <a:solidFill>
            <a:srgbClr val="006A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</a:t>
            </a: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Svar D</a:t>
            </a:r>
            <a:endParaRPr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9" name="Google Shape;129;p19"/>
          <p:cNvSpPr txBox="1"/>
          <p:nvPr>
            <p:ph type="ctrTitle"/>
          </p:nvPr>
        </p:nvSpPr>
        <p:spPr>
          <a:xfrm>
            <a:off x="0" y="1309400"/>
            <a:ext cx="86310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Ställ din flervalsfråga här. Se till att den är lättläst och tydligt formulerad. Kolla in våra </a:t>
            </a:r>
            <a:r>
              <a:rPr lang="nl" sz="2300" u="sng">
                <a:solidFill>
                  <a:schemeClr val="hlink"/>
                </a:solidFill>
                <a:latin typeface="Ubuntu Light"/>
                <a:ea typeface="Ubuntu Light"/>
                <a:cs typeface="Ubuntu Light"/>
                <a:sym typeface="Ubuntu Light"/>
                <a:hlinkClick r:id="rId3"/>
              </a:rPr>
              <a:t>flervalsfrågor</a:t>
            </a: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 för inspiration.</a:t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30" name="Google Shape;130;p19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" sz="1679">
                <a:highlight>
                  <a:srgbClr val="FECC02"/>
                </a:highlight>
                <a:latin typeface="Arimo SemiBold"/>
                <a:ea typeface="Arimo SemiBold"/>
                <a:cs typeface="Arimo SemiBold"/>
                <a:sym typeface="Arimo SemiBold"/>
              </a:rPr>
              <a:t>FRÅGA 1</a:t>
            </a:r>
            <a:endParaRPr sz="1679">
              <a:highlight>
                <a:srgbClr val="FECC02"/>
              </a:highlight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0" y="4681800"/>
            <a:ext cx="495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Lämpar sig för en </a:t>
            </a:r>
            <a:r>
              <a:rPr i="1" lang="nl" sz="900">
                <a:highlight>
                  <a:srgbClr val="FFFF00"/>
                </a:highlight>
              </a:rPr>
              <a:t>flervals </a:t>
            </a:r>
            <a:r>
              <a:rPr i="1" lang="nl" sz="900">
                <a:solidFill>
                  <a:schemeClr val="dk1"/>
                </a:solidFill>
                <a:highlight>
                  <a:srgbClr val="FFFF00"/>
                </a:highlight>
              </a:rPr>
              <a:t>omgång</a:t>
            </a:r>
            <a:r>
              <a:rPr i="1" lang="nl" sz="900">
                <a:highlight>
                  <a:srgbClr val="FFFF00"/>
                </a:highlight>
              </a:rPr>
              <a:t> i en frågesport. Fyll i frågan och svaren. Kopiera sliden för varje fråga i omgången.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32" name="Google Shape;13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FECC0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Cabin SemiBold"/>
                <a:ea typeface="Cabin SemiBold"/>
                <a:cs typeface="Cabin SemiBold"/>
                <a:sym typeface="Cabin SemiBold"/>
              </a:rPr>
              <a:t>OMGÅNG {X}: {FLERVALSFRÅGA}</a:t>
            </a:r>
            <a:endParaRPr sz="3200">
              <a:solidFill>
                <a:schemeClr val="lt1"/>
              </a:solidFill>
              <a:latin typeface="Cabin SemiBold"/>
              <a:ea typeface="Cabin SemiBold"/>
              <a:cs typeface="Cabin SemiBold"/>
              <a:sym typeface="Cabin SemiBold"/>
            </a:endParaRPr>
          </a:p>
        </p:txBody>
      </p:sp>
      <p:sp>
        <p:nvSpPr>
          <p:cNvPr id="138" name="Google Shape;138;p20"/>
          <p:cNvSpPr txBox="1"/>
          <p:nvPr>
            <p:ph type="ctrTitle"/>
          </p:nvPr>
        </p:nvSpPr>
        <p:spPr>
          <a:xfrm>
            <a:off x="0" y="1277075"/>
            <a:ext cx="50331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Ställ din flervalsfråga här. Se till att den är lättläst och tydligt formulerad. Kolla in våra </a:t>
            </a:r>
            <a:r>
              <a:rPr lang="nl" sz="2300" u="sng">
                <a:solidFill>
                  <a:schemeClr val="hlink"/>
                </a:solidFill>
                <a:latin typeface="Ubuntu Light"/>
                <a:ea typeface="Ubuntu Light"/>
                <a:cs typeface="Ubuntu Light"/>
                <a:sym typeface="Ubuntu Light"/>
                <a:hlinkClick r:id="rId3"/>
              </a:rPr>
              <a:t>flervalsfrågor</a:t>
            </a: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 för inspiration.</a:t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39" name="Google Shape;139;p20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highlight>
                  <a:srgbClr val="FECC02"/>
                </a:highlight>
                <a:latin typeface="Arimo SemiBold"/>
                <a:ea typeface="Arimo SemiBold"/>
                <a:cs typeface="Arimo SemiBold"/>
                <a:sym typeface="Arimo SemiBold"/>
              </a:rPr>
              <a:t>FRÅGA 1</a:t>
            </a:r>
            <a:endParaRPr sz="1679">
              <a:highlight>
                <a:srgbClr val="FECC02"/>
              </a:highlight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cxnSp>
        <p:nvCxnSpPr>
          <p:cNvPr id="140" name="Google Shape;140;p20"/>
          <p:cNvCxnSpPr/>
          <p:nvPr/>
        </p:nvCxnSpPr>
        <p:spPr>
          <a:xfrm>
            <a:off x="6541500" y="2094875"/>
            <a:ext cx="1471800" cy="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20"/>
          <p:cNvCxnSpPr/>
          <p:nvPr/>
        </p:nvCxnSpPr>
        <p:spPr>
          <a:xfrm rot="10800000">
            <a:off x="7277400" y="1468125"/>
            <a:ext cx="0" cy="117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" name="Google Shape;142;p20"/>
          <p:cNvSpPr txBox="1"/>
          <p:nvPr/>
        </p:nvSpPr>
        <p:spPr>
          <a:xfrm>
            <a:off x="6374300" y="1547525"/>
            <a:ext cx="934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  <a:latin typeface="Ubuntu Light"/>
                <a:ea typeface="Ubuntu Light"/>
                <a:cs typeface="Ubuntu Light"/>
                <a:sym typeface="Ubuntu Light"/>
              </a:rPr>
              <a:t>2023</a:t>
            </a:r>
            <a:endParaRPr sz="2300">
              <a:solidFill>
                <a:schemeClr val="dk2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6374300" y="2206622"/>
            <a:ext cx="934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  <a:latin typeface="Ubuntu Light"/>
                <a:ea typeface="Ubuntu Light"/>
                <a:cs typeface="Ubuntu Light"/>
                <a:sym typeface="Ubuntu Light"/>
              </a:rPr>
              <a:t>2025</a:t>
            </a:r>
            <a:endParaRPr sz="2300">
              <a:solidFill>
                <a:schemeClr val="dk2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7353261" y="1547525"/>
            <a:ext cx="934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  <a:latin typeface="Ubuntu Light"/>
                <a:ea typeface="Ubuntu Light"/>
                <a:cs typeface="Ubuntu Light"/>
                <a:sym typeface="Ubuntu Light"/>
              </a:rPr>
              <a:t>2024</a:t>
            </a:r>
            <a:endParaRPr sz="2300">
              <a:solidFill>
                <a:schemeClr val="dk2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7353261" y="2206622"/>
            <a:ext cx="934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  <a:latin typeface="Ubuntu Light"/>
                <a:ea typeface="Ubuntu Light"/>
                <a:cs typeface="Ubuntu Light"/>
                <a:sym typeface="Ubuntu Light"/>
              </a:rPr>
              <a:t>2026</a:t>
            </a:r>
            <a:endParaRPr sz="2300">
              <a:solidFill>
                <a:schemeClr val="dk2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0" y="4681800"/>
            <a:ext cx="495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Lämpar sig för en flervals</a:t>
            </a:r>
            <a:r>
              <a:rPr i="1" lang="nl" sz="900">
                <a:solidFill>
                  <a:schemeClr val="dk1"/>
                </a:solidFill>
                <a:highlight>
                  <a:srgbClr val="FFFF00"/>
                </a:highlight>
              </a:rPr>
              <a:t>omgång </a:t>
            </a:r>
            <a:r>
              <a:rPr i="1" lang="nl" sz="900">
                <a:highlight>
                  <a:srgbClr val="FFFF00"/>
                </a:highlight>
              </a:rPr>
              <a:t>i ett quiz. Fyll i frågan och svaren. Kopiera sliden för varje fråga i omgången.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FECC0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Cabin SemiBold"/>
                <a:ea typeface="Cabin SemiBold"/>
                <a:cs typeface="Cabin SemiBold"/>
                <a:sym typeface="Cabin SemiBold"/>
              </a:rPr>
              <a:t>OMGÅNG {X}: {FLERVALSFRÅGA}</a:t>
            </a:r>
            <a:endParaRPr sz="3200">
              <a:solidFill>
                <a:schemeClr val="lt1"/>
              </a:solidFill>
              <a:latin typeface="Cabin SemiBold"/>
              <a:ea typeface="Cabin SemiBold"/>
              <a:cs typeface="Cabin SemiBold"/>
              <a:sym typeface="Cabin SemiBold"/>
            </a:endParaRPr>
          </a:p>
        </p:txBody>
      </p:sp>
      <p:sp>
        <p:nvSpPr>
          <p:cNvPr id="153" name="Google Shape;153;p21"/>
          <p:cNvSpPr txBox="1"/>
          <p:nvPr>
            <p:ph type="ctrTitle"/>
          </p:nvPr>
        </p:nvSpPr>
        <p:spPr>
          <a:xfrm>
            <a:off x="0" y="1247000"/>
            <a:ext cx="49425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Ställ din fråga här. Till exempel: vilken av de 4 bilderna..? Se till att den är lättläst och tydligt formulerad för deltagarna. I vår </a:t>
            </a:r>
            <a:r>
              <a:rPr lang="nl" sz="2300" u="sng">
                <a:solidFill>
                  <a:schemeClr val="hlink"/>
                </a:solidFill>
                <a:latin typeface="Ubuntu Light"/>
                <a:ea typeface="Ubuntu Light"/>
                <a:cs typeface="Ubuntu Light"/>
                <a:sym typeface="Ubuntu Light"/>
                <a:hlinkClick r:id="rId3"/>
              </a:rPr>
              <a:t>frågesektion</a:t>
            </a: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 hittar du massor av frågor att inspireras av.</a:t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54" name="Google Shape;154;p21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highlight>
                  <a:srgbClr val="FECC02"/>
                </a:highlight>
                <a:latin typeface="Arimo SemiBold"/>
                <a:ea typeface="Arimo SemiBold"/>
                <a:cs typeface="Arimo SemiBold"/>
                <a:sym typeface="Arimo SemiBold"/>
              </a:rPr>
              <a:t>FRÅGA 1</a:t>
            </a:r>
            <a:endParaRPr sz="1679">
              <a:highlight>
                <a:srgbClr val="FECC02"/>
              </a:highlight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155" name="Google Shape;155;p21"/>
          <p:cNvSpPr txBox="1"/>
          <p:nvPr/>
        </p:nvSpPr>
        <p:spPr>
          <a:xfrm>
            <a:off x="4997050" y="4368350"/>
            <a:ext cx="3533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Kopiera sliden för varje fråga i rundan. Hitta en matchande bild.  Fyll i frågan och svaren. Justera numret på frågan.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56" name="Google Shape;15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 rotWithShape="1">
          <a:blip r:embed="rId5">
            <a:alphaModFix/>
          </a:blip>
          <a:srcRect b="24969" l="37492" r="26643" t="17456"/>
          <a:stretch/>
        </p:blipFill>
        <p:spPr>
          <a:xfrm>
            <a:off x="5490225" y="1095037"/>
            <a:ext cx="1422600" cy="15237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8" name="Google Shape;158;p21"/>
          <p:cNvPicPr preferRelativeResize="0"/>
          <p:nvPr/>
        </p:nvPicPr>
        <p:blipFill rotWithShape="1">
          <a:blip r:embed="rId5">
            <a:alphaModFix/>
          </a:blip>
          <a:srcRect b="24969" l="37492" r="26643" t="17456"/>
          <a:stretch/>
        </p:blipFill>
        <p:spPr>
          <a:xfrm>
            <a:off x="7107850" y="1068050"/>
            <a:ext cx="1422600" cy="15237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" name="Google Shape;159;p21"/>
          <p:cNvPicPr preferRelativeResize="0"/>
          <p:nvPr/>
        </p:nvPicPr>
        <p:blipFill rotWithShape="1">
          <a:blip r:embed="rId5">
            <a:alphaModFix/>
          </a:blip>
          <a:srcRect b="24969" l="37492" r="26643" t="17456"/>
          <a:stretch/>
        </p:blipFill>
        <p:spPr>
          <a:xfrm>
            <a:off x="5490225" y="2731700"/>
            <a:ext cx="1422600" cy="15237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" name="Google Shape;160;p21"/>
          <p:cNvPicPr preferRelativeResize="0"/>
          <p:nvPr/>
        </p:nvPicPr>
        <p:blipFill rotWithShape="1">
          <a:blip r:embed="rId5">
            <a:alphaModFix/>
          </a:blip>
          <a:srcRect b="24969" l="37492" r="26643" t="17456"/>
          <a:stretch/>
        </p:blipFill>
        <p:spPr>
          <a:xfrm>
            <a:off x="7107850" y="2704712"/>
            <a:ext cx="1422600" cy="15237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ctrTitle"/>
          </p:nvPr>
        </p:nvSpPr>
        <p:spPr>
          <a:xfrm>
            <a:off x="0" y="0"/>
            <a:ext cx="9144000" cy="714300"/>
          </a:xfrm>
          <a:prstGeom prst="rect">
            <a:avLst/>
          </a:prstGeom>
          <a:solidFill>
            <a:srgbClr val="FECC0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500">
                <a:solidFill>
                  <a:schemeClr val="lt1"/>
                </a:solidFill>
                <a:latin typeface="Cabin SemiBold"/>
                <a:ea typeface="Cabin SemiBold"/>
                <a:cs typeface="Cabin SemiBold"/>
                <a:sym typeface="Cabin SemiBold"/>
              </a:rPr>
              <a:t>OMGÅNG {X}: {AUDIO KLIPP}</a:t>
            </a:r>
            <a:endParaRPr sz="3500">
              <a:solidFill>
                <a:schemeClr val="lt1"/>
              </a:solidFill>
              <a:latin typeface="Cabin SemiBold"/>
              <a:ea typeface="Cabin SemiBold"/>
              <a:cs typeface="Cabin SemiBold"/>
              <a:sym typeface="Cabin SemiBold"/>
            </a:endParaRPr>
          </a:p>
        </p:txBody>
      </p:sp>
      <p:sp>
        <p:nvSpPr>
          <p:cNvPr id="166" name="Google Shape;166;p22"/>
          <p:cNvSpPr/>
          <p:nvPr/>
        </p:nvSpPr>
        <p:spPr>
          <a:xfrm>
            <a:off x="5612000" y="1396775"/>
            <a:ext cx="2160300" cy="12156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F47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2"/>
          <p:cNvSpPr/>
          <p:nvPr/>
        </p:nvSpPr>
        <p:spPr>
          <a:xfrm>
            <a:off x="6953800" y="1758225"/>
            <a:ext cx="1589700" cy="12156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2654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2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highlight>
                  <a:srgbClr val="FECC02"/>
                </a:highlight>
                <a:latin typeface="Arimo SemiBold"/>
                <a:ea typeface="Arimo SemiBold"/>
                <a:cs typeface="Arimo SemiBold"/>
                <a:sym typeface="Arimo SemiBold"/>
              </a:rPr>
              <a:t>FRÅGA 1</a:t>
            </a:r>
            <a:endParaRPr sz="1679">
              <a:highlight>
                <a:srgbClr val="FECC02"/>
              </a:highlight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169" name="Google Shape;169;p22"/>
          <p:cNvSpPr txBox="1"/>
          <p:nvPr>
            <p:ph type="ctrTitle"/>
          </p:nvPr>
        </p:nvSpPr>
        <p:spPr>
          <a:xfrm>
            <a:off x="-360400" y="3156950"/>
            <a:ext cx="54231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300">
                <a:latin typeface="Ubuntu Light"/>
                <a:ea typeface="Ubuntu Light"/>
                <a:cs typeface="Ubuntu Light"/>
                <a:sym typeface="Ubuntu Light"/>
              </a:rPr>
              <a:t>Vilken röst/vilket musikspår känner du igen i ljudklippet? (för- och efternamn/artist och titel)</a:t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pic>
        <p:nvPicPr>
          <p:cNvPr id="170" name="Google Shape;170;p22" title="fragment1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250" y="1425475"/>
            <a:ext cx="1480900" cy="148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2"/>
          <p:cNvSpPr txBox="1"/>
          <p:nvPr/>
        </p:nvSpPr>
        <p:spPr>
          <a:xfrm>
            <a:off x="0" y="4681800"/>
            <a:ext cx="55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lägg till ljudklipp på 10-25 sekunder. Eller länka till exempel till YouTube/Spotify (i så fall ska du naturligtvis inte visa skärmen när du går till YouTube/Spotify ;-)).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72" name="Google Shape;17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FECC0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4000">
                <a:solidFill>
                  <a:schemeClr val="lt1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endParaRPr sz="4000">
              <a:solidFill>
                <a:schemeClr val="lt1"/>
              </a:solidFill>
              <a:latin typeface="Inconsolata"/>
              <a:ea typeface="Inconsolata"/>
              <a:cs typeface="Inconsolata"/>
              <a:sym typeface="Inconsolata"/>
            </a:endParaRPr>
          </a:p>
        </p:txBody>
      </p:sp>
      <p:sp>
        <p:nvSpPr>
          <p:cNvPr id="178" name="Google Shape;178;p23"/>
          <p:cNvSpPr txBox="1"/>
          <p:nvPr>
            <p:ph type="ctrTitle"/>
          </p:nvPr>
        </p:nvSpPr>
        <p:spPr>
          <a:xfrm>
            <a:off x="0" y="714202"/>
            <a:ext cx="9201600" cy="60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nl" sz="1679">
                <a:latin typeface="Open Sans"/>
                <a:ea typeface="Open Sans"/>
                <a:cs typeface="Open Sans"/>
                <a:sym typeface="Open Sans"/>
              </a:rPr>
              <a:t>FLER TIPS OCH ARTIKLAR OM PUBQUIZ</a:t>
            </a:r>
            <a:endParaRPr b="1" sz="1679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0" y="1396775"/>
            <a:ext cx="5434500" cy="23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Vad är ett PubQuiz?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Skapa ett PubQuiz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Organisera ett PubQuiz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6"/>
              </a:rPr>
              <a:t>PubQuiz-omgångar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7"/>
              </a:rPr>
              <a:t>PubQuiz Svarsformulär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8"/>
              </a:rPr>
              <a:t>PubQuiz Poängformulär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0" name="Google Shape;180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3"/>
          <p:cNvSpPr txBox="1"/>
          <p:nvPr>
            <p:ph type="ctrTitle"/>
          </p:nvPr>
        </p:nvSpPr>
        <p:spPr>
          <a:xfrm>
            <a:off x="215900" y="3959977"/>
            <a:ext cx="9201600" cy="60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nl" sz="1679">
                <a:latin typeface="Open Sans"/>
                <a:ea typeface="Open Sans"/>
                <a:cs typeface="Open Sans"/>
                <a:sym typeface="Open Sans"/>
              </a:rPr>
              <a:t>Följ oss på Instagram</a:t>
            </a:r>
            <a:endParaRPr b="1" sz="1679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nl" sz="1679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10"/>
              </a:rPr>
              <a:t>@PubQuiz.Sverige</a:t>
            </a:r>
            <a:endParaRPr b="1" sz="1679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